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7" r:id="rId3"/>
    <p:sldId id="256" r:id="rId4"/>
    <p:sldId id="261" r:id="rId5"/>
    <p:sldId id="262" r:id="rId6"/>
    <p:sldId id="263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8" d="100"/>
          <a:sy n="88" d="100"/>
        </p:scale>
        <p:origin x="168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09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6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3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336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5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5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021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861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97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57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886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CF39A-E8F8-4849-95D6-FCD571D8F9AE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67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rs.gov/statistics/soi-tax-stats-individual-income-tax-statistics-2015-zip-code-data-soi" TargetMode="External"/><Relationship Id="rId7" Type="http://schemas.openxmlformats.org/officeDocument/2006/relationships/hyperlink" Target="https://www.eia.gov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unitedstateszipcodes.org/" TargetMode="External"/><Relationship Id="rId5" Type="http://schemas.openxmlformats.org/officeDocument/2006/relationships/hyperlink" Target="http://www.nber.org/data/zip-code-distance-database.html" TargetMode="External"/><Relationship Id="rId4" Type="http://schemas.openxmlformats.org/officeDocument/2006/relationships/hyperlink" Target="https://www.afdc.energy.gov/data_downloa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essaVanG/GW_Project1/blob/master/data_exploration_cleanup.ipynb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lot.ly/~VanessaVanG/0/ev-charging-stations-with-average-agi-by-zip-code-hover-for-average-agi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plot.ly/~VanessaVanG/9/state-gasoline-taxes-and-fees-with-number-of-stations-and-connector-ports/" TargetMode="External"/><Relationship Id="rId4" Type="http://schemas.openxmlformats.org/officeDocument/2006/relationships/hyperlink" Target="https://plot.ly/~VanessaVanG/5/state-ev-incentives-with-number-of-stations-and-connector-ports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054508" y="807576"/>
            <a:ext cx="10714703" cy="2820527"/>
          </a:xfrm>
          <a:solidFill>
            <a:srgbClr val="FFFFFF">
              <a:alpha val="85000"/>
            </a:srgbClr>
          </a:solidFill>
          <a:effectLst>
            <a:glow rad="736600">
              <a:schemeClr val="accent1">
                <a:lumMod val="20000"/>
                <a:lumOff val="80000"/>
                <a:alpha val="40000"/>
              </a:schemeClr>
            </a:glow>
            <a:softEdge rad="0"/>
          </a:effectLst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sz="6100" b="1" dirty="0"/>
              <a:t/>
            </a:r>
            <a:br>
              <a:rPr lang="en-US" sz="6100" b="1" dirty="0"/>
            </a:br>
            <a:r>
              <a:rPr lang="en-US" sz="6100" b="1" dirty="0" smtClean="0"/>
              <a:t>An Investigation into </a:t>
            </a:r>
            <a:br>
              <a:rPr lang="en-US" sz="6100" b="1" dirty="0" smtClean="0"/>
            </a:br>
            <a:r>
              <a:rPr lang="en-US" sz="6100" b="1" dirty="0" smtClean="0"/>
              <a:t>Electric Vehicle Charging Stations</a:t>
            </a:r>
            <a:br>
              <a:rPr lang="en-US" sz="6100" b="1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/>
            </a:r>
            <a:br>
              <a:rPr lang="en-US" b="1" dirty="0" smtClean="0"/>
            </a:br>
            <a:endParaRPr lang="en-US" b="1" dirty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839860" y="4182141"/>
            <a:ext cx="9144000" cy="1655762"/>
          </a:xfrm>
          <a:prstGeom prst="rect">
            <a:avLst/>
          </a:prstGeom>
          <a:solidFill>
            <a:srgbClr val="FFFFFF">
              <a:alpha val="57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 smtClean="0"/>
              <a:t>Vanessa Van Gilder</a:t>
            </a:r>
          </a:p>
          <a:p>
            <a:pPr marL="0" indent="0" algn="ctr">
              <a:buNone/>
            </a:pPr>
            <a:r>
              <a:rPr lang="en-US" b="1" dirty="0" smtClean="0"/>
              <a:t>Sam Stone</a:t>
            </a:r>
          </a:p>
          <a:p>
            <a:pPr marL="0" indent="0" algn="ctr">
              <a:buNone/>
            </a:pPr>
            <a:r>
              <a:rPr lang="en-US" b="1" dirty="0" smtClean="0"/>
              <a:t>Esther Suh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83668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7" y="996489"/>
            <a:ext cx="11464415" cy="5079847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 smtClean="0"/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/>
          </a:p>
          <a:p>
            <a:r>
              <a:rPr lang="en-US" sz="3600" b="1" dirty="0" smtClean="0"/>
              <a:t>Why did we decide to study the number EV stations rather than the number of EVs?</a:t>
            </a:r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55097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7" y="996489"/>
            <a:ext cx="11464415" cy="5079847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 smtClean="0"/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sz="2400" dirty="0" smtClean="0"/>
              <a:t>Do these three factors affect </a:t>
            </a:r>
            <a:r>
              <a:rPr lang="en-US" sz="2400" dirty="0"/>
              <a:t>the concentration and location of </a:t>
            </a:r>
            <a:r>
              <a:rPr lang="en-US" sz="2400" dirty="0" smtClean="0"/>
              <a:t>Electric Vehicle (EV) </a:t>
            </a:r>
            <a:r>
              <a:rPr lang="en-US" sz="2400" dirty="0"/>
              <a:t>charging </a:t>
            </a:r>
            <a:r>
              <a:rPr lang="en-US" sz="2400" dirty="0" smtClean="0"/>
              <a:t>stations?</a:t>
            </a:r>
          </a:p>
          <a:p>
            <a:pPr marL="1257300" lvl="2" indent="-342900" algn="l">
              <a:lnSpc>
                <a:spcPct val="2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en-US" sz="2400" dirty="0" smtClean="0"/>
              <a:t>Average Adjusted Gross Income (AGI) by Zip Code</a:t>
            </a:r>
          </a:p>
          <a:p>
            <a:pPr marL="1257300" lvl="2" indent="-342900" algn="l">
              <a:lnSpc>
                <a:spcPct val="2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en-US" sz="2400" dirty="0" smtClean="0"/>
              <a:t>State EV incentives</a:t>
            </a:r>
          </a:p>
          <a:p>
            <a:pPr marL="1257300" lvl="2" indent="-342900" algn="l">
              <a:lnSpc>
                <a:spcPct val="2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en-US" sz="2400" dirty="0" smtClean="0"/>
              <a:t>State </a:t>
            </a:r>
            <a:r>
              <a:rPr lang="en-US" sz="2400" dirty="0"/>
              <a:t>G</a:t>
            </a:r>
            <a:r>
              <a:rPr lang="en-US" sz="2400" dirty="0" smtClean="0"/>
              <a:t>asoline </a:t>
            </a:r>
            <a:r>
              <a:rPr lang="en-US" sz="2400" dirty="0"/>
              <a:t>T</a:t>
            </a:r>
            <a:r>
              <a:rPr lang="en-US" sz="2400" dirty="0" smtClean="0"/>
              <a:t>axes</a:t>
            </a: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54091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8" y="639097"/>
            <a:ext cx="11530894" cy="5845593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 fontScale="92500"/>
          </a:bodyPr>
          <a:lstStyle/>
          <a:p>
            <a:pPr algn="l"/>
            <a:r>
              <a:rPr lang="en-US" dirty="0" smtClean="0"/>
              <a:t>					</a:t>
            </a:r>
            <a:r>
              <a:rPr lang="en-US" sz="3200" dirty="0" smtClean="0"/>
              <a:t>Data</a:t>
            </a:r>
            <a:endParaRPr lang="en-US" sz="32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IRS – Average AGI: </a:t>
            </a:r>
          </a:p>
          <a:p>
            <a:pPr algn="l"/>
            <a:r>
              <a:rPr lang="en-US" dirty="0" smtClean="0">
                <a:hlinkClick r:id="rId3"/>
              </a:rPr>
              <a:t>https://www.irs.gov/statistics/soi-tax-stats-individual-income-tax-statistics-2015-zip-code-data-soi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Alternative Fuels Data Center – Public EV Charging Station Data: </a:t>
            </a:r>
          </a:p>
          <a:p>
            <a:pPr algn="l"/>
            <a:r>
              <a:rPr lang="en-US" dirty="0" smtClean="0">
                <a:hlinkClick r:id="rId4"/>
              </a:rPr>
              <a:t>https://www.afdc.energy.gov/data_download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National Bureau of Economic Research – Nearest Zip Code: </a:t>
            </a:r>
            <a:r>
              <a:rPr lang="en-US" dirty="0" smtClean="0">
                <a:hlinkClick r:id="rId5"/>
              </a:rPr>
              <a:t>http://www.nber.org/data/zip-code-distance-database.html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US Zip </a:t>
            </a:r>
            <a:r>
              <a:rPr lang="en-US" dirty="0"/>
              <a:t>Codes</a:t>
            </a:r>
            <a:r>
              <a:rPr lang="en-US" dirty="0" smtClean="0"/>
              <a:t>: </a:t>
            </a:r>
            <a:r>
              <a:rPr lang="en-US" dirty="0" smtClean="0">
                <a:hlinkClick r:id="rId6"/>
              </a:rPr>
              <a:t>https://www.unitedstateszipcodes.org/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U.S. Energy Information Administration – State Gasoline Tax: </a:t>
            </a:r>
            <a:br>
              <a:rPr lang="en-US" dirty="0" smtClean="0"/>
            </a:br>
            <a:r>
              <a:rPr lang="en-US" dirty="0" smtClean="0">
                <a:hlinkClick r:id="rId7"/>
              </a:rPr>
              <a:t>https://www.eia.gov/</a:t>
            </a:r>
            <a:endParaRPr lang="en-US" dirty="0" smtClean="0"/>
          </a:p>
          <a:p>
            <a:pPr marL="1257300" lvl="2" indent="-342900" algn="l">
              <a:buFont typeface="Courier New" panose="02070309020205020404" pitchFamily="49" charset="0"/>
              <a:buChar char="o"/>
            </a:pP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6478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8" y="639097"/>
            <a:ext cx="11454582" cy="5486401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r>
              <a:rPr lang="en-US" sz="3500" b="1" u="sng" dirty="0" smtClean="0"/>
              <a:t>Data Exploration and Clean Up</a:t>
            </a:r>
            <a:endParaRPr lang="en-US" sz="3500" b="1" u="sng" dirty="0">
              <a:hlinkClick r:id="rId3"/>
            </a:endParaRPr>
          </a:p>
          <a:p>
            <a:r>
              <a:rPr lang="en-US" sz="2000" dirty="0" smtClean="0">
                <a:hlinkClick r:id="rId3"/>
              </a:rPr>
              <a:t>https://github.com/VanessaVanG/GW_Project1/blob/master/data_exploration_cleanup.ipynb</a:t>
            </a:r>
            <a:endParaRPr lang="en-US" sz="2000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r>
              <a:rPr lang="en-US" dirty="0" smtClean="0"/>
              <a:t>		</a:t>
            </a:r>
            <a:endParaRPr lang="en-US" dirty="0"/>
          </a:p>
          <a:p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436" y="1691640"/>
            <a:ext cx="8610304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970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670" y="494950"/>
            <a:ext cx="11601974" cy="6090407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endParaRPr lang="en-US" sz="3500" b="1" u="sng" dirty="0" smtClean="0"/>
          </a:p>
          <a:p>
            <a:r>
              <a:rPr lang="en-US" sz="3500" b="1" u="sng" dirty="0" smtClean="0"/>
              <a:t>MAPS on Plot.ly</a:t>
            </a:r>
          </a:p>
          <a:p>
            <a:endParaRPr lang="en-US" b="1" u="sng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EV Charging Stations with Average AGI</a:t>
            </a: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en-US" dirty="0" smtClean="0">
                <a:hlinkClick r:id="rId3"/>
              </a:rPr>
              <a:t>https://plot.ly/~VanessaVanG/0/ev-charging-stations-with-average-agi-by-zip-code-hover-for-average-agi/</a:t>
            </a:r>
            <a:endParaRPr lang="en-US" dirty="0" smtClean="0"/>
          </a:p>
          <a:p>
            <a:pPr algn="l"/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State Incentives with Number of EV Stations and Connector Ports</a:t>
            </a: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en-US" dirty="0" smtClean="0">
                <a:hlinkClick r:id="rId4"/>
              </a:rPr>
              <a:t>https://plot.ly/~VanessaVanG/5/state-ev-incentives-with-number-of-stations-and-connector-ports/</a:t>
            </a:r>
            <a:endParaRPr lang="en-US" dirty="0" smtClean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State gasoline taxes and fees with Number of EV Stations and Connector Ports</a:t>
            </a: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en-US" dirty="0" smtClean="0">
                <a:hlinkClick r:id="rId5"/>
              </a:rPr>
              <a:t>https://plot.ly/~VanessaVanG/9/state-gasoline-taxes-and-fees-with-number-of-stations-and-connector-ports/</a:t>
            </a:r>
            <a:endParaRPr lang="en-US" dirty="0" smtClean="0"/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endParaRPr lang="en-US" dirty="0"/>
          </a:p>
          <a:p>
            <a:pPr lvl="1" algn="l"/>
            <a:endParaRPr lang="en-US" dirty="0" smtClean="0"/>
          </a:p>
          <a:p>
            <a:pPr lvl="1" algn="l"/>
            <a:endParaRPr lang="en-US" dirty="0" smtClean="0"/>
          </a:p>
          <a:p>
            <a:pPr lvl="1" algn="l"/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87359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4867" y="809896"/>
            <a:ext cx="10854322" cy="5235046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 lnSpcReduction="10000"/>
          </a:bodyPr>
          <a:lstStyle/>
          <a:p>
            <a:endParaRPr lang="en-US" sz="3500" b="1" u="sng" dirty="0" smtClean="0"/>
          </a:p>
          <a:p>
            <a:r>
              <a:rPr lang="en-US" sz="3500" b="1" u="sng" dirty="0" smtClean="0"/>
              <a:t>Data Analysis/Conclusions</a:t>
            </a:r>
          </a:p>
          <a:p>
            <a:pPr lvl="1" algn="l"/>
            <a:endParaRPr lang="en-US" sz="3000" b="1" dirty="0" smtClean="0"/>
          </a:p>
          <a:p>
            <a:pPr lvl="2" algn="l"/>
            <a:r>
              <a:rPr lang="en-US" sz="2000" b="1" dirty="0" smtClean="0"/>
              <a:t>1) </a:t>
            </a:r>
            <a:r>
              <a:rPr lang="en-US" sz="2000" dirty="0" smtClean="0"/>
              <a:t>Average AGI by Zip Code</a:t>
            </a:r>
          </a:p>
          <a:p>
            <a:pPr marL="1657350" lvl="3" indent="-285750" algn="l">
              <a:buFont typeface="Wingdings" panose="05000000000000000000" pitchFamily="2" charset="2"/>
              <a:buChar char="§"/>
            </a:pPr>
            <a:r>
              <a:rPr lang="en-US" sz="2000" dirty="0" smtClean="0"/>
              <a:t>We found more charging stations in the major metropolitan cities of the state: Silicon Valley, LA, New York, Austin, where most of the population live</a:t>
            </a:r>
          </a:p>
          <a:p>
            <a:pPr lvl="3" algn="l"/>
            <a:endParaRPr lang="en-US" sz="2000" b="1" dirty="0" smtClean="0"/>
          </a:p>
          <a:p>
            <a:pPr algn="l"/>
            <a:r>
              <a:rPr lang="en-US" b="1" dirty="0" smtClean="0"/>
              <a:t>	</a:t>
            </a:r>
            <a:r>
              <a:rPr lang="en-US" sz="2000" b="1" dirty="0" smtClean="0"/>
              <a:t>2) </a:t>
            </a:r>
            <a:r>
              <a:rPr lang="en-US" sz="2000" dirty="0" smtClean="0"/>
              <a:t>State incentives:</a:t>
            </a:r>
          </a:p>
          <a:p>
            <a:pPr marL="1714500" lvl="3" indent="-342900" algn="l">
              <a:buFont typeface="Wingdings" panose="05000000000000000000" pitchFamily="2" charset="2"/>
              <a:buChar char="§"/>
            </a:pPr>
            <a:r>
              <a:rPr lang="en-US" sz="2000" dirty="0"/>
              <a:t>T</a:t>
            </a:r>
            <a:r>
              <a:rPr lang="en-US" sz="2000" smtClean="0"/>
              <a:t>he </a:t>
            </a:r>
            <a:r>
              <a:rPr lang="en-US" sz="2000" dirty="0" smtClean="0"/>
              <a:t>line of regression shows the correlation between number of stations and number of incentives. </a:t>
            </a:r>
          </a:p>
          <a:p>
            <a:pPr lvl="1" algn="l"/>
            <a:endParaRPr lang="en-US" dirty="0" smtClean="0"/>
          </a:p>
          <a:p>
            <a:pPr lvl="2" algn="l"/>
            <a:endParaRPr lang="en-US" dirty="0" smtClean="0"/>
          </a:p>
          <a:p>
            <a:pPr lvl="1" algn="l"/>
            <a:r>
              <a:rPr lang="en-US" b="1" dirty="0" smtClean="0"/>
              <a:t>	3) </a:t>
            </a:r>
            <a:r>
              <a:rPr lang="en-US" dirty="0" smtClean="0"/>
              <a:t>State Gas Tax and Fees:</a:t>
            </a:r>
          </a:p>
          <a:p>
            <a:pPr marL="1714500" lvl="3" indent="-342900" algn="l">
              <a:buFont typeface="Wingdings" panose="05000000000000000000" pitchFamily="2" charset="2"/>
              <a:buChar char="§"/>
            </a:pPr>
            <a:r>
              <a:rPr lang="en-US" sz="2000" dirty="0" smtClean="0"/>
              <a:t>shows the weakest correlation per the scatter plot</a:t>
            </a:r>
          </a:p>
          <a:p>
            <a:pPr algn="l"/>
            <a:endParaRPr lang="en-US" sz="3500" b="1" u="sng" dirty="0" smtClean="0"/>
          </a:p>
          <a:p>
            <a:endParaRPr lang="en-US" b="1" u="sng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8862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8" y="639097"/>
            <a:ext cx="11552904" cy="5791200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pPr lvl="1"/>
            <a:endParaRPr lang="en-US" sz="3000" b="1" dirty="0" smtClean="0"/>
          </a:p>
          <a:p>
            <a:pPr lvl="1"/>
            <a:r>
              <a:rPr lang="en-US" sz="4000" b="1" dirty="0" smtClean="0"/>
              <a:t>Further Considerations</a:t>
            </a:r>
          </a:p>
          <a:p>
            <a:pPr lvl="2" algn="l"/>
            <a:endParaRPr lang="en-US" sz="3000" b="1" dirty="0" smtClean="0"/>
          </a:p>
          <a:p>
            <a:pPr lvl="2" algn="l"/>
            <a:endParaRPr lang="en-US" sz="3000" b="1" dirty="0"/>
          </a:p>
          <a:p>
            <a:pPr lvl="2" algn="l"/>
            <a:r>
              <a:rPr lang="en-US" sz="2000" dirty="0" smtClean="0"/>
              <a:t>The other factors we would consider for future investigation:</a:t>
            </a:r>
            <a:br>
              <a:rPr lang="en-US" sz="2000" dirty="0" smtClean="0"/>
            </a:br>
            <a:endParaRPr lang="en-US" sz="2000" dirty="0" smtClean="0"/>
          </a:p>
          <a:p>
            <a:pPr lvl="2" algn="l"/>
            <a:r>
              <a:rPr lang="en-US" sz="2000" dirty="0" smtClean="0"/>
              <a:t>• Population density</a:t>
            </a:r>
          </a:p>
          <a:p>
            <a:pPr lvl="2" algn="l"/>
            <a:r>
              <a:rPr lang="en-US" sz="2000" dirty="0" smtClean="0"/>
              <a:t>• the number of charging stations throughout a period of time</a:t>
            </a:r>
          </a:p>
          <a:p>
            <a:pPr lvl="2" algn="l"/>
            <a:r>
              <a:rPr lang="en-US" sz="2000" dirty="0" smtClean="0"/>
              <a:t>• Number of electric cars purchased over time</a:t>
            </a:r>
          </a:p>
          <a:p>
            <a:pPr lvl="2" algn="l"/>
            <a:endParaRPr lang="en-US" sz="2000" dirty="0"/>
          </a:p>
          <a:p>
            <a:pPr lvl="2" algn="l"/>
            <a:r>
              <a:rPr lang="en-US" sz="2000" dirty="0" smtClean="0"/>
              <a:t>California is worth studying on its own due to its very high number of stations. </a:t>
            </a:r>
            <a:r>
              <a:rPr lang="en-US" sz="2000" smtClean="0"/>
              <a:t>If </a:t>
            </a:r>
            <a:r>
              <a:rPr lang="en-US" sz="2000" smtClean="0"/>
              <a:t>the </a:t>
            </a:r>
            <a:r>
              <a:rPr lang="en-US" sz="2000" dirty="0" smtClean="0"/>
              <a:t>influencing factors can be determined, they can possibly be applied in other states to increase the number of EV stations/EVs.</a:t>
            </a:r>
          </a:p>
          <a:p>
            <a:pPr lvl="2" algn="l"/>
            <a:r>
              <a:rPr lang="en-US" sz="2000" dirty="0" smtClean="0"/>
              <a:t>	</a:t>
            </a:r>
          </a:p>
          <a:p>
            <a:endParaRPr lang="en-US" b="1" u="sng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66537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2937</TotalTime>
  <Words>167</Words>
  <Application>Microsoft Office PowerPoint</Application>
  <PresentationFormat>Widescreen</PresentationFormat>
  <Paragraphs>81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Wingdings</vt:lpstr>
      <vt:lpstr>Office Theme</vt:lpstr>
      <vt:lpstr>   An Investigation into  Electric Vehicle Charging Stations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 Charging Stations</dc:title>
  <dc:creator>Esther Suh</dc:creator>
  <cp:lastModifiedBy>V Kay</cp:lastModifiedBy>
  <cp:revision>37</cp:revision>
  <dcterms:created xsi:type="dcterms:W3CDTF">2018-04-19T02:34:10Z</dcterms:created>
  <dcterms:modified xsi:type="dcterms:W3CDTF">2018-04-21T12:17:16Z</dcterms:modified>
</cp:coreProperties>
</file>

<file path=docProps/thumbnail.jpeg>
</file>